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39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D4FCE3E-ABFD-41E0-9F93-4DB43F698AF3}"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751211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D4FCE3E-ABFD-41E0-9F93-4DB43F698AF3}"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813833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D4FCE3E-ABFD-41E0-9F93-4DB43F698AF3}"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4090009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D4FCE3E-ABFD-41E0-9F93-4DB43F698AF3}"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106263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D4FCE3E-ABFD-41E0-9F93-4DB43F698AF3}"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4085879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D4FCE3E-ABFD-41E0-9F93-4DB43F698AF3}"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2745745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D4FCE3E-ABFD-41E0-9F93-4DB43F698AF3}" type="datetimeFigureOut">
              <a:rPr lang="ru-RU" smtClean="0"/>
              <a:t>02.09.2024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1792985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D4FCE3E-ABFD-41E0-9F93-4DB43F698AF3}" type="datetimeFigureOut">
              <a:rPr lang="ru-RU" smtClean="0"/>
              <a:t>02.09.2024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3301261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D4FCE3E-ABFD-41E0-9F93-4DB43F698AF3}" type="datetimeFigureOut">
              <a:rPr lang="ru-RU" smtClean="0"/>
              <a:t>02.09.2024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549501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D4FCE3E-ABFD-41E0-9F93-4DB43F698AF3}"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2242913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D4FCE3E-ABFD-41E0-9F93-4DB43F698AF3}"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2F1D563-B241-4F08-BD07-8AED94AF90E5}" type="slidenum">
              <a:rPr lang="ru-RU" smtClean="0"/>
              <a:t>‹#›</a:t>
            </a:fld>
            <a:endParaRPr lang="ru-RU"/>
          </a:p>
        </p:txBody>
      </p:sp>
    </p:spTree>
    <p:extLst>
      <p:ext uri="{BB962C8B-B14F-4D97-AF65-F5344CB8AC3E}">
        <p14:creationId xmlns:p14="http://schemas.microsoft.com/office/powerpoint/2010/main" val="66558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4FCE3E-ABFD-41E0-9F93-4DB43F698AF3}" type="datetimeFigureOut">
              <a:rPr lang="ru-RU" smtClean="0"/>
              <a:t>02.09.2024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F1D563-B241-4F08-BD07-8AED94AF90E5}" type="slidenum">
              <a:rPr lang="ru-RU" smtClean="0"/>
              <a:t>‹#›</a:t>
            </a:fld>
            <a:endParaRPr lang="ru-RU"/>
          </a:p>
        </p:txBody>
      </p:sp>
    </p:spTree>
    <p:extLst>
      <p:ext uri="{BB962C8B-B14F-4D97-AF65-F5344CB8AC3E}">
        <p14:creationId xmlns:p14="http://schemas.microsoft.com/office/powerpoint/2010/main" val="2052257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1124745"/>
            <a:ext cx="7846640" cy="1728191"/>
          </a:xfrm>
        </p:spPr>
        <p:txBody>
          <a:bodyPr/>
          <a:lstStyle/>
          <a:p>
            <a:r>
              <a:rPr lang="kk-KZ" dirty="0"/>
              <a:t>Дәріс 5</a:t>
            </a:r>
            <a:r>
              <a:rPr lang="ru-RU" dirty="0"/>
              <a:t/>
            </a:r>
            <a:br>
              <a:rPr lang="ru-RU" dirty="0"/>
            </a:br>
            <a:endParaRPr lang="ru-RU" dirty="0"/>
          </a:p>
        </p:txBody>
      </p:sp>
      <p:sp>
        <p:nvSpPr>
          <p:cNvPr id="3" name="Подзаголовок 2"/>
          <p:cNvSpPr>
            <a:spLocks noGrp="1"/>
          </p:cNvSpPr>
          <p:nvPr>
            <p:ph type="subTitle" idx="1"/>
          </p:nvPr>
        </p:nvSpPr>
        <p:spPr>
          <a:xfrm>
            <a:off x="971600" y="2204864"/>
            <a:ext cx="6800800" cy="3433936"/>
          </a:xfrm>
        </p:spPr>
        <p:txBody>
          <a:bodyPr/>
          <a:lstStyle/>
          <a:p>
            <a:r>
              <a:rPr lang="kk-KZ" b="1" dirty="0">
                <a:latin typeface="Times New Roman" panose="02020603050405020304" pitchFamily="18" charset="0"/>
                <a:cs typeface="Times New Roman" panose="02020603050405020304" pitchFamily="18" charset="0"/>
              </a:rPr>
              <a:t>Құрылыстағы баға белгілеу.</a:t>
            </a:r>
            <a:endParaRPr lang="ru-RU" b="1" dirty="0">
              <a:latin typeface="Times New Roman" panose="02020603050405020304" pitchFamily="18" charset="0"/>
              <a:cs typeface="Times New Roman" panose="02020603050405020304" pitchFamily="18" charset="0"/>
            </a:endParaRPr>
          </a:p>
          <a:p>
            <a:r>
              <a:rPr lang="kk-KZ" b="1" dirty="0">
                <a:latin typeface="Times New Roman" panose="02020603050405020304" pitchFamily="18" charset="0"/>
                <a:cs typeface="Times New Roman" panose="02020603050405020304" pitchFamily="18" charset="0"/>
              </a:rPr>
              <a:t>Сметалық құнды анықтау әдістері.</a:t>
            </a:r>
            <a:endParaRPr lang="ru-RU"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96477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19256" cy="5793507"/>
          </a:xfrm>
        </p:spPr>
        <p:txBody>
          <a:bodyPr>
            <a:normAutofit lnSpcReduction="10000"/>
          </a:bodyPr>
          <a:lstStyle/>
          <a:p>
            <a:pPr marL="0" indent="0" algn="just">
              <a:buNone/>
            </a:pPr>
            <a:r>
              <a:rPr lang="kk-KZ" dirty="0">
                <a:latin typeface="Times New Roman" panose="02020603050405020304" pitchFamily="18" charset="0"/>
                <a:cs typeface="Times New Roman" panose="02020603050405020304" pitchFamily="18" charset="0"/>
              </a:rPr>
              <a:t>Жұмыстарды жүргізу үшін қажетті ресурстар жобалау материалдарына, әртүрлі нормативтік және басқа да көздерге сүйене отырып белгіленеді.</a:t>
            </a:r>
            <a:endParaRPr lang="ru-RU" dirty="0">
              <a:latin typeface="Times New Roman" panose="02020603050405020304" pitchFamily="18" charset="0"/>
              <a:cs typeface="Times New Roman" panose="02020603050405020304" pitchFamily="18" charset="0"/>
            </a:endParaRPr>
          </a:p>
          <a:p>
            <a:pPr marL="0" indent="0" algn="just">
              <a:buNone/>
            </a:pPr>
            <a:r>
              <a:rPr lang="kk-KZ" u="sng" dirty="0">
                <a:solidFill>
                  <a:srgbClr val="FF0000"/>
                </a:solidFill>
                <a:latin typeface="Times New Roman" panose="02020603050405020304" pitchFamily="18" charset="0"/>
                <a:cs typeface="Times New Roman" panose="02020603050405020304" pitchFamily="18" charset="0"/>
              </a:rPr>
              <a:t>Ресурстық-индекстік әдіс</a:t>
            </a:r>
            <a:r>
              <a:rPr lang="kk-KZ" dirty="0">
                <a:latin typeface="Times New Roman" panose="02020603050405020304" pitchFamily="18" charset="0"/>
                <a:cs typeface="Times New Roman" panose="02020603050405020304" pitchFamily="18" charset="0"/>
              </a:rPr>
              <a:t>-бұл құрылыста қолданылатын ресурстардың баға индексі жүйесімен ресурстық әдістің үйлесімі.</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a:t>
            </a:r>
            <a:r>
              <a:rPr lang="kk-KZ" u="sng" dirty="0" smtClean="0">
                <a:solidFill>
                  <a:srgbClr val="FF0000"/>
                </a:solidFill>
                <a:latin typeface="Times New Roman" panose="02020603050405020304" pitchFamily="18" charset="0"/>
                <a:cs typeface="Times New Roman" panose="02020603050405020304" pitchFamily="18" charset="0"/>
              </a:rPr>
              <a:t>Базистік-индекстік </a:t>
            </a:r>
            <a:r>
              <a:rPr lang="kk-KZ" u="sng" dirty="0">
                <a:solidFill>
                  <a:srgbClr val="FF0000"/>
                </a:solidFill>
                <a:latin typeface="Times New Roman" panose="02020603050405020304" pitchFamily="18" charset="0"/>
                <a:cs typeface="Times New Roman" panose="02020603050405020304" pitchFamily="18" charset="0"/>
              </a:rPr>
              <a:t>әдіс</a:t>
            </a:r>
            <a:r>
              <a:rPr lang="kk-KZ" dirty="0">
                <a:latin typeface="Times New Roman" panose="02020603050405020304" pitchFamily="18" charset="0"/>
                <a:cs typeface="Times New Roman" panose="02020603050405020304" pitchFamily="18" charset="0"/>
              </a:rPr>
              <a:t>-бұл базалық деңгейде немесе алдыңғы кезеңнің ағымдағы деңгейінде анықталған құнға қатысты ағымдағы және болжамды баға индекстерінің жүйесін пайдалану.</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782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404664"/>
            <a:ext cx="8075240" cy="5721499"/>
          </a:xfrm>
        </p:spPr>
        <p:txBody>
          <a:bodyPr>
            <a:normAutofit fontScale="77500" lnSpcReduction="20000"/>
          </a:bodyPr>
          <a:lstStyle/>
          <a:p>
            <a:pPr marL="0" indent="0" algn="just">
              <a:buNone/>
            </a:pPr>
            <a:r>
              <a:rPr lang="kk-KZ" dirty="0" smtClean="0"/>
              <a:t>	</a:t>
            </a:r>
            <a:r>
              <a:rPr lang="kk-KZ" u="sng" dirty="0" smtClean="0">
                <a:solidFill>
                  <a:srgbClr val="FF0000"/>
                </a:solidFill>
              </a:rPr>
              <a:t>Ағымдағы </a:t>
            </a:r>
            <a:r>
              <a:rPr lang="kk-KZ" u="sng" dirty="0">
                <a:solidFill>
                  <a:srgbClr val="FF0000"/>
                </a:solidFill>
              </a:rPr>
              <a:t>(болжамды</a:t>
            </a:r>
            <a:r>
              <a:rPr lang="kk-KZ" dirty="0"/>
              <a:t>) бағалар деңгейіне келтіру смета мерзімдері және күрделі салымдардың технологиялық құрылымы элементтерінің әрқайсысы бойынша базистік құнды кейіннен тиісті бағандар бойынша сметалық құжаттың қорытындыларын жинақтай отырып, сала немесе жұмыс түрі бойынша тиісті индекске көбейту жолымен орындалады.</a:t>
            </a:r>
            <a:endParaRPr lang="ru-RU" dirty="0"/>
          </a:p>
          <a:p>
            <a:pPr marL="0" indent="0" algn="just">
              <a:buNone/>
            </a:pPr>
            <a:r>
              <a:rPr lang="kk-KZ" dirty="0" smtClean="0"/>
              <a:t>	</a:t>
            </a:r>
            <a:r>
              <a:rPr lang="kk-KZ" u="sng" dirty="0" smtClean="0">
                <a:solidFill>
                  <a:srgbClr val="FF0000"/>
                </a:solidFill>
              </a:rPr>
              <a:t>Базистік-өтемдік </a:t>
            </a:r>
            <a:r>
              <a:rPr lang="kk-KZ" u="sng" dirty="0">
                <a:solidFill>
                  <a:srgbClr val="FF0000"/>
                </a:solidFill>
              </a:rPr>
              <a:t>әдіс</a:t>
            </a:r>
            <a:r>
              <a:rPr lang="kk-KZ" dirty="0"/>
              <a:t>-бұл сметалық бағалардың базистік деңгейінде есептелген және құрылыста тұтынылатын ресурстарға (материалдық, техникалық, еңбек, Жабдықтар, құрал-саймандар, қызметтер және т.б.) бағалар мен тарифтердің өсуімен байланысты қосымша шығындардың есептеулерімен айқындалатын құнын баға мен тарифтердің нақты өзгерістеріне байланысты құрылыс процесінде осы есептеулерді нақтылай отырып жиынтықтау.</a:t>
            </a:r>
            <a:endParaRPr lang="ru-RU" dirty="0"/>
          </a:p>
          <a:p>
            <a:endParaRPr lang="ru-RU" dirty="0"/>
          </a:p>
        </p:txBody>
      </p:sp>
    </p:spTree>
    <p:extLst>
      <p:ext uri="{BB962C8B-B14F-4D97-AF65-F5344CB8AC3E}">
        <p14:creationId xmlns:p14="http://schemas.microsoft.com/office/powerpoint/2010/main" val="3124509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19256" cy="5649491"/>
          </a:xfrm>
        </p:spPr>
        <p:txBody>
          <a:bodyPr>
            <a:normAutofit fontScale="77500" lnSpcReduction="20000"/>
          </a:bodyPr>
          <a:lstStyle/>
          <a:p>
            <a:pPr marL="0" indent="0" algn="just">
              <a:buNone/>
            </a:pPr>
            <a:r>
              <a:rPr lang="kk-KZ" dirty="0">
                <a:latin typeface="Times New Roman" panose="02020603050405020304" pitchFamily="18" charset="0"/>
                <a:cs typeface="Times New Roman" panose="02020603050405020304" pitchFamily="18" charset="0"/>
              </a:rPr>
              <a:t>Бұл әдіспен құны екі кезеңде анықталады.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Бірінші </a:t>
            </a:r>
            <a:r>
              <a:rPr lang="kk-KZ" dirty="0">
                <a:latin typeface="Times New Roman" panose="02020603050405020304" pitchFamily="18" charset="0"/>
                <a:cs typeface="Times New Roman" panose="02020603050405020304" pitchFamily="18" charset="0"/>
              </a:rPr>
              <a:t>кезеңде 2001 жылғы сметалық нормативтер бойынша базистік құн анықталады. Сонымен бірге олар күтілетін инфляцияға және құрылыс кезінде пайдаланылатын ресурстарға бағалар мен тарифтердің өсуіне байланысты базалық құнның қымбаттауына болжамды болжам жасайды.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Екінші </a:t>
            </a:r>
            <a:r>
              <a:rPr lang="kk-KZ" dirty="0">
                <a:latin typeface="Times New Roman" panose="02020603050405020304" pitchFamily="18" charset="0"/>
                <a:cs typeface="Times New Roman" panose="02020603050405020304" pitchFamily="18" charset="0"/>
              </a:rPr>
              <a:t>кезеңде жұмысқа ақы төлеу кезінде бағаның нақты өзгеруінен туындаған қосымша шығындарды есептеу жүргізіледі.</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Бұл </a:t>
            </a:r>
            <a:r>
              <a:rPr lang="kk-KZ" dirty="0">
                <a:latin typeface="Times New Roman" panose="02020603050405020304" pitchFamily="18" charset="0"/>
                <a:cs typeface="Times New Roman" panose="02020603050405020304" pitchFamily="18" charset="0"/>
              </a:rPr>
              <a:t>әдіс кезіндегі қорытынды құн оның құрылыстың басындағы базистік деңгейінен және барлық нақты қосымша шығындардан (өтемақы қорынан) құралады.</a:t>
            </a:r>
            <a:endParaRPr lang="ru-RU" dirty="0">
              <a:latin typeface="Times New Roman" panose="02020603050405020304" pitchFamily="18" charset="0"/>
              <a:cs typeface="Times New Roman" panose="02020603050405020304" pitchFamily="18" charset="0"/>
            </a:endParaRPr>
          </a:p>
          <a:p>
            <a:pPr marL="0" indent="0" algn="just">
              <a:buNone/>
            </a:pPr>
            <a:r>
              <a:rPr lang="kk-KZ" smtClean="0">
                <a:latin typeface="Times New Roman" panose="02020603050405020304" pitchFamily="18" charset="0"/>
                <a:cs typeface="Times New Roman" panose="02020603050405020304" pitchFamily="18" charset="0"/>
              </a:rPr>
              <a:t>	Нарықтық </a:t>
            </a:r>
            <a:r>
              <a:rPr lang="kk-KZ" dirty="0">
                <a:latin typeface="Times New Roman" panose="02020603050405020304" pitchFamily="18" charset="0"/>
                <a:cs typeface="Times New Roman" panose="02020603050405020304" pitchFamily="18" charset="0"/>
              </a:rPr>
              <a:t>қатынастар жағдайында ресурстық және ресурстық-индекстік әдістер басымдыққа ие.</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563542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404664"/>
            <a:ext cx="8147248" cy="5721499"/>
          </a:xfrm>
        </p:spPr>
        <p:txBody>
          <a:bodyPr>
            <a:normAutofit fontScale="85000" lnSpcReduction="10000"/>
          </a:bodyPr>
          <a:lstStyle/>
          <a:p>
            <a:pPr marL="0" indent="0" algn="just">
              <a:buNone/>
            </a:pPr>
            <a:r>
              <a:rPr lang="kk-KZ" dirty="0" smtClean="0">
                <a:latin typeface="Times New Roman" panose="02020603050405020304" pitchFamily="18" charset="0"/>
                <a:cs typeface="Times New Roman" panose="02020603050405020304" pitchFamily="18" charset="0"/>
              </a:rPr>
              <a:t>	Құрылыстағы </a:t>
            </a:r>
            <a:r>
              <a:rPr lang="kk-KZ" dirty="0">
                <a:latin typeface="Times New Roman" panose="02020603050405020304" pitchFamily="18" charset="0"/>
                <a:cs typeface="Times New Roman" panose="02020603050405020304" pitchFamily="18" charset="0"/>
              </a:rPr>
              <a:t>баға саясаты мемлекеттің жалпы баға саясатының ажырамас бөлігі болып табылады және барлық салаларға ортақ баға белгілеу принциптерінен туындайды.Сонымен бірге құрылыстағы баға белгілеу механизмінің өзіндік ерекшеліктері бар. </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Біріншіден</a:t>
            </a:r>
            <a:r>
              <a:rPr lang="kk-KZ" dirty="0">
                <a:latin typeface="Times New Roman" panose="02020603050405020304" pitchFamily="18" charset="0"/>
                <a:cs typeface="Times New Roman" panose="02020603050405020304" pitchFamily="18" charset="0"/>
              </a:rPr>
              <a:t>, бұл салынып жатқан ғимараттар мен құрылыстардың жеке сипатына байланысты.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өнімдерінің құны құрылыстың жергілікті жағдайларымен де байланысты, оған табиғи, экономикалық және географиялық факторлар және құрылысшылардың жалақысы жағдайындағы аумақтық айырмашылықтар үлкен әсер етеді.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49076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19256" cy="5649491"/>
          </a:xfrm>
        </p:spPr>
        <p:txBody>
          <a:bodyPr>
            <a:normAutofit fontScale="92500" lnSpcReduction="10000"/>
          </a:bodyPr>
          <a:lstStyle/>
          <a:p>
            <a:pPr marL="0" indent="0" algn="just">
              <a:buNone/>
            </a:pPr>
            <a:r>
              <a:rPr lang="kk-KZ" dirty="0" smtClean="0">
                <a:latin typeface="Times New Roman" panose="02020603050405020304" pitchFamily="18" charset="0"/>
                <a:cs typeface="Times New Roman" panose="02020603050405020304" pitchFamily="18" charset="0"/>
              </a:rPr>
              <a:t>	Баға </a:t>
            </a:r>
            <a:r>
              <a:rPr lang="kk-KZ" dirty="0">
                <a:latin typeface="Times New Roman" panose="02020603050405020304" pitchFamily="18" charset="0"/>
                <a:cs typeface="Times New Roman" panose="02020603050405020304" pitchFamily="18" charset="0"/>
              </a:rPr>
              <a:t>белгілеу механизміне құрылыстың ұлттық экономиканың саласы ретіндегі ерекшеліктері де әсер етеді: құрылыс өнімдерінің әртүрлілігі, материалдық өндірістің басқа салаларымен салыстырғанда ұзақ өндірістік цикл, жоғары материалды тұтыну.</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өнімдерінің бағасын қалыптастырудың </a:t>
            </a:r>
            <a:r>
              <a:rPr lang="kk-KZ" dirty="0" smtClean="0">
                <a:latin typeface="Times New Roman" panose="02020603050405020304" pitchFamily="18" charset="0"/>
                <a:cs typeface="Times New Roman" panose="02020603050405020304" pitchFamily="18" charset="0"/>
              </a:rPr>
              <a:t>ерекшелігі- бұл </a:t>
            </a:r>
            <a:r>
              <a:rPr lang="kk-KZ" dirty="0">
                <a:latin typeface="Times New Roman" panose="02020603050405020304" pitchFamily="18" charset="0"/>
                <a:cs typeface="Times New Roman" panose="02020603050405020304" pitchFamily="18" charset="0"/>
              </a:rPr>
              <a:t>процеске жобалаушы, Тапсырыс беруші және мердігер бір уақытта қатысады.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Құрылыстағы </a:t>
            </a:r>
            <a:r>
              <a:rPr lang="kk-KZ" dirty="0">
                <a:latin typeface="Times New Roman" panose="02020603050405020304" pitchFamily="18" charset="0"/>
                <a:cs typeface="Times New Roman" panose="02020603050405020304" pitchFamily="18" charset="0"/>
              </a:rPr>
              <a:t>баға белгілеу мен сметалық нормалаудың нарықтық жүйесінің негізгі міндеттері</a:t>
            </a:r>
            <a:r>
              <a:rPr lang="kk-KZ"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374309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76672"/>
            <a:ext cx="8291264" cy="5649491"/>
          </a:xfrm>
        </p:spPr>
        <p:txBody>
          <a:bodyPr/>
          <a:lstStyle/>
          <a:p>
            <a:pPr marL="0" indent="0" algn="just">
              <a:buNone/>
            </a:pPr>
            <a:r>
              <a:rPr lang="kk-KZ" dirty="0">
                <a:latin typeface="Times New Roman" panose="02020603050405020304" pitchFamily="18" charset="0"/>
                <a:cs typeface="Times New Roman" panose="02020603050405020304" pitchFamily="18" charset="0"/>
              </a:rPr>
              <a:t>- құрылыс өніміне еркін (шарттық) бағаларды қалыптастыру;</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сметалық нормативтердің толық жиынтығын(элементтік және ірілендірілген)және инвестициялық қызмет субъектілерінің дербестігі кезінде оларды қолданудың әртүрлі шарттарын қамтамасыз ету;</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инвестициялық циклдің әртүрлі кезеңдерінде құрылыс құнын анықтау.</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76086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363272" cy="5721499"/>
          </a:xfrm>
        </p:spPr>
        <p:txBody>
          <a:bodyPr>
            <a:normAutofit fontScale="77500" lnSpcReduction="20000"/>
          </a:bodyPr>
          <a:lstStyle/>
          <a:p>
            <a:pPr marL="0" indent="0" algn="just">
              <a:buNone/>
            </a:pPr>
            <a:r>
              <a:rPr lang="kk-KZ" dirty="0" smtClean="0"/>
              <a:t>	</a:t>
            </a:r>
            <a:r>
              <a:rPr lang="kk-KZ" dirty="0" smtClean="0">
                <a:latin typeface="Times New Roman" panose="02020603050405020304" pitchFamily="18" charset="0"/>
                <a:cs typeface="Times New Roman" panose="02020603050405020304" pitchFamily="18" charset="0"/>
              </a:rPr>
              <a:t>Құрылыстың </a:t>
            </a:r>
            <a:r>
              <a:rPr lang="kk-KZ" dirty="0">
                <a:latin typeface="Times New Roman" panose="02020603050405020304" pitchFamily="18" charset="0"/>
                <a:cs typeface="Times New Roman" panose="02020603050405020304" pitchFamily="18" charset="0"/>
              </a:rPr>
              <a:t>құнын анықтау кезінде мыналарды қамтамасыз ету қажет:</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қатаң регламенттеусіз және шамадан тыс орталықтандырусыз баға белгілеу мәселелеріне икемді, нұсқалық көзқарас;</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инвестициялық процеске қатысушылардың тең құқылығы қағидатын, құрылыс өніміне еркін (шарттық) бағаларды келісу барысында қабылданатын шешімдер бойынша тараптардың міндетті өзара келісімін сақтау;</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құрылысты жүзеге асырудың салалық және жергілікті ерекшеліктерін ескере отырып, осы ерекшеліктерді ведомстволық және өңірлік әдістемелік құжаттарда көрсету арқылы жалпы ережелердің ұсынымдық сипаты;</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тиісті нормативтік базаны неғұрлым кең таңдау мүмкіндігі, оның негізінде шығындарды есептеу жүргізіледі.</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7759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19256" cy="5721499"/>
          </a:xfrm>
        </p:spPr>
        <p:txBody>
          <a:bodyPr>
            <a:normAutofit fontScale="85000" lnSpcReduction="10000"/>
          </a:bodyPr>
          <a:lstStyle/>
          <a:p>
            <a:pPr marL="0" indent="0" algn="just">
              <a:buNone/>
            </a:pPr>
            <a:r>
              <a:rPr lang="kk-KZ" dirty="0" smtClean="0">
                <a:latin typeface="Times New Roman" panose="02020603050405020304" pitchFamily="18" charset="0"/>
                <a:cs typeface="Times New Roman" panose="02020603050405020304" pitchFamily="18" charset="0"/>
              </a:rPr>
              <a:t>	Құрылыстың </a:t>
            </a:r>
            <a:r>
              <a:rPr lang="kk-KZ" dirty="0">
                <a:latin typeface="Times New Roman" panose="02020603050405020304" pitchFamily="18" charset="0"/>
                <a:cs typeface="Times New Roman" panose="02020603050405020304" pitchFamily="18" charset="0"/>
              </a:rPr>
              <a:t>құнын анықтау:</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1. Жобаны әзірлеудің жобалау алдындағы кезеңінің техникалық-экономикалық негіздемесі (ТЭН) кезеңінде.</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Есептеу </a:t>
            </a:r>
            <a:r>
              <a:rPr lang="kk-KZ" dirty="0">
                <a:latin typeface="Times New Roman" panose="02020603050405020304" pitchFamily="18" charset="0"/>
                <a:cs typeface="Times New Roman" panose="02020603050405020304" pitchFamily="18" charset="0"/>
              </a:rPr>
              <a:t>нәтижесі жаңа кәсіпорындар, ғимараттар мен құрылыстарды салу, қайта құру, кеңейту және техникалық қайта жарақтандыруды жүзеге асыру үшін талап етілетін ақшалай қаражаттың алдын-ала мөлшерін анықтайтын есептеу құны болып табылады.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Жобалау </a:t>
            </a:r>
            <a:r>
              <a:rPr lang="kk-KZ" dirty="0">
                <a:latin typeface="Times New Roman" panose="02020603050405020304" pitchFamily="18" charset="0"/>
                <a:cs typeface="Times New Roman" panose="02020603050405020304" pitchFamily="18" charset="0"/>
              </a:rPr>
              <a:t>алдындағы жұмыстардың құрамында құрылыстың құнын анықтау үшін объектілер, ғимараттар мен құрылыстар үшін базалық құнның ірілендірілген көрсеткіштерін пайдалану ұсынылады.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230942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8"/>
            <a:ext cx="8219256" cy="5865515"/>
          </a:xfrm>
        </p:spPr>
        <p:txBody>
          <a:bodyPr>
            <a:normAutofit fontScale="92500" lnSpcReduction="10000"/>
          </a:bodyPr>
          <a:lstStyle/>
          <a:p>
            <a:pPr marL="0" indent="0" algn="just">
              <a:buNone/>
            </a:pPr>
            <a:r>
              <a:rPr lang="kk-KZ" dirty="0" smtClean="0">
                <a:latin typeface="Times New Roman" panose="02020603050405020304" pitchFamily="18" charset="0"/>
                <a:cs typeface="Times New Roman" panose="02020603050405020304" pitchFamily="18" charset="0"/>
              </a:rPr>
              <a:t>	Жобалау </a:t>
            </a:r>
            <a:r>
              <a:rPr lang="kk-KZ" dirty="0">
                <a:latin typeface="Times New Roman" panose="02020603050405020304" pitchFamily="18" charset="0"/>
                <a:cs typeface="Times New Roman" panose="02020603050405020304" pitchFamily="18" charset="0"/>
              </a:rPr>
              <a:t>алдындағы жұмыстардың құрамында құрылыстың құнын анықтау үшін ғимараттар мен құрылыстардың объектілері, сондай-ақ жекелеген жұмыс түрлері үшін базалық құнның ірілендірілген көрсеткіштерін пайдалану ұсынылады. ТЭН құрамында құрылыс құнын анықтау үшін қажетті ірілендірілген көрсеткіштер болмаған жағдайда осы ұқсас объектілерді пайдалануға болады.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құнын айқындау жөніндегі есептеулерде күтпеген жұмыстар мен шығындарға арналған қаражат резервін және қосылған құн салығын (ҚҚС) ескеру қажет.</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4710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260648"/>
            <a:ext cx="8147248" cy="5865515"/>
          </a:xfrm>
        </p:spPr>
        <p:txBody>
          <a:bodyPr>
            <a:normAutofit fontScale="85000" lnSpcReduction="10000"/>
          </a:bodyPr>
          <a:lstStyle/>
          <a:p>
            <a:pPr marL="0" indent="0" algn="just">
              <a:buNone/>
            </a:pPr>
            <a:r>
              <a:rPr lang="kk-KZ" dirty="0">
                <a:latin typeface="Times New Roman" panose="02020603050405020304" pitchFamily="18" charset="0"/>
                <a:cs typeface="Times New Roman" panose="02020603050405020304" pitchFamily="18" charset="0"/>
              </a:rPr>
              <a:t>2. Жобалау-сметалық құжаттама кезеңінде кәсіпорындар, ғимараттар мен құрылыстар құрылысының сметалық құны айқындалады. Кәсіпорындар, ғимараттар мен құрылыстар құрылысының сметалық құны. Құрылыстың сметалық құны-бұл жобалық материалдарға сәйкес оны жүзеге асыру үшін қажетті ақша сомасы. Жобалау ұйымы жобалау құжаттамасын әзірлеу барысында тапсырыс берушінің (инвестордың) тапсырмасы бойынша айқындайды.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Сметаларды </a:t>
            </a:r>
            <a:r>
              <a:rPr lang="kk-KZ" dirty="0">
                <a:latin typeface="Times New Roman" panose="02020603050405020304" pitchFamily="18" charset="0"/>
                <a:cs typeface="Times New Roman" panose="02020603050405020304" pitchFamily="18" charset="0"/>
              </a:rPr>
              <a:t>(есеп айырысуларды) жасау әдісін таңдау әрбір нақты жағдайда келісімшарттың талаптарына және жалпы экономикалық жағдайға байланысты жүзеге асырылады.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14591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229600" cy="5688632"/>
          </a:xfrm>
        </p:spPr>
        <p:txBody>
          <a:bodyPr>
            <a:normAutofit fontScale="77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Ресурстық </a:t>
            </a:r>
            <a:r>
              <a:rPr lang="kk-KZ" dirty="0">
                <a:latin typeface="Times New Roman" panose="02020603050405020304" pitchFamily="18" charset="0"/>
                <a:cs typeface="Times New Roman" panose="02020603050405020304" pitchFamily="18" charset="0"/>
              </a:rPr>
              <a:t>әдіс-бұл жобалық шешімді іске асыру үшін қажетті ресурстардың (шығындардың элементтері) ағымдағы (болжамды) бағалары мен тарифтерінде калькуляция.</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Құрылыстың </a:t>
            </a:r>
            <a:r>
              <a:rPr lang="kk-KZ" dirty="0">
                <a:latin typeface="Times New Roman" panose="02020603050405020304" pitchFamily="18" charset="0"/>
                <a:cs typeface="Times New Roman" panose="02020603050405020304" pitchFamily="18" charset="0"/>
              </a:rPr>
              <a:t>құнын анықтаудың ресурстық әдісі сметаларды жасау тәсілін білдіреді, бұл ретте материалдардың, бұйымдар мен конструкциялардың шығыстары, машиналарды пайдалану уақытының шығындары және жұмысшылардың еңбек шығындары жұмыс түрлері бойынша заттай өлшеуіштерде көрсетіледі, ал көрсетілген ресурстарға бағалар мен тарифтер ағымдағы (сметаларды жасау сәтінде) қабылданады. </a:t>
            </a:r>
            <a:endParaRPr lang="kk-KZ" dirty="0" smtClean="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Бұл </a:t>
            </a:r>
            <a:r>
              <a:rPr lang="kk-KZ" dirty="0">
                <a:latin typeface="Times New Roman" panose="02020603050405020304" pitchFamily="18" charset="0"/>
                <a:cs typeface="Times New Roman" panose="02020603050405020304" pitchFamily="18" charset="0"/>
              </a:rPr>
              <a:t>әдіс кез келген уақытта ғимараттар (құрылыстар) құрылысының сметалық құнын айқындауға, оның ішінде құрылысты жүзеге асыру барысында ресурстарға қосымша шығындарды ескеруге мүмкіндік береді.</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94988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139</Words>
  <Application>Microsoft Office PowerPoint</Application>
  <PresentationFormat>Экран (4:3)</PresentationFormat>
  <Paragraphs>38</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Дәріс 5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5</dc:title>
  <dc:creator>Асем Сагидолдина</dc:creator>
  <cp:lastModifiedBy>Асем Сагидолдина</cp:lastModifiedBy>
  <cp:revision>2</cp:revision>
  <dcterms:created xsi:type="dcterms:W3CDTF">2024-09-02T07:38:27Z</dcterms:created>
  <dcterms:modified xsi:type="dcterms:W3CDTF">2024-09-02T07:49:18Z</dcterms:modified>
</cp:coreProperties>
</file>